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5" r:id="rId3"/>
    <p:sldId id="266" r:id="rId4"/>
    <p:sldId id="268" r:id="rId5"/>
    <p:sldId id="271" r:id="rId6"/>
    <p:sldId id="272" r:id="rId7"/>
    <p:sldId id="275" r:id="rId8"/>
    <p:sldId id="280" r:id="rId9"/>
    <p:sldId id="282" r:id="rId10"/>
    <p:sldId id="277" r:id="rId11"/>
    <p:sldId id="279" r:id="rId12"/>
    <p:sldId id="28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5490"/>
    <a:srgbClr val="D69118"/>
    <a:srgbClr val="3A75C4"/>
    <a:srgbClr val="95C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674"/>
  </p:normalViewPr>
  <p:slideViewPr>
    <p:cSldViewPr>
      <p:cViewPr varScale="1">
        <p:scale>
          <a:sx n="119" d="100"/>
          <a:sy n="119" d="100"/>
        </p:scale>
        <p:origin x="2544" y="192"/>
      </p:cViewPr>
      <p:guideLst>
        <p:guide orient="horz" pos="79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1T20:42:05.923"/>
    </inkml:context>
    <inkml:brush xml:id="br0">
      <inkml:brushProperty name="width" value="0.1" units="cm"/>
      <inkml:brushProperty name="height" value="0.6" units="cm"/>
      <inkml:brushProperty name="color" value="#004F8B"/>
      <inkml:brushProperty name="inkEffects" value="pencil"/>
    </inkml:brush>
  </inkml:definitions>
  <inkml:trace contextRef="#ctx0" brushRef="#br0">0 1 16383,'0'0'0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45E7A-B539-4CCC-9A0F-12A9DF6A62FC}" type="datetimeFigureOut">
              <a:rPr lang="en-GB" smtClean="0"/>
              <a:pPr/>
              <a:t>22/06/2024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F940A-90CD-4DD1-93DC-7FB8B81DC1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126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F940A-90CD-4DD1-93DC-7FB8B81DC1FC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030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58FE-1599-49D6-AB10-D913B705C695}" type="datetimeFigureOut">
              <a:rPr lang="en-GB" smtClean="0"/>
              <a:pPr/>
              <a:t>22/06/2024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5A70-D031-4933-87FF-ED1F973914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4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58FE-1599-49D6-AB10-D913B705C695}" type="datetimeFigureOut">
              <a:rPr lang="en-GB" smtClean="0"/>
              <a:pPr/>
              <a:t>22/06/2024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5A70-D031-4933-87FF-ED1F973914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15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58FE-1599-49D6-AB10-D913B705C695}" type="datetimeFigureOut">
              <a:rPr lang="en-GB" smtClean="0"/>
              <a:pPr/>
              <a:t>22/06/2024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5A70-D031-4933-87FF-ED1F973914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12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58FE-1599-49D6-AB10-D913B705C695}" type="datetimeFigureOut">
              <a:rPr lang="en-GB" smtClean="0"/>
              <a:pPr/>
              <a:t>22/06/2024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5A70-D031-4933-87FF-ED1F973914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71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58FE-1599-49D6-AB10-D913B705C695}" type="datetimeFigureOut">
              <a:rPr lang="en-GB" smtClean="0"/>
              <a:pPr/>
              <a:t>22/06/2024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5A70-D031-4933-87FF-ED1F973914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6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58FE-1599-49D6-AB10-D913B705C695}" type="datetimeFigureOut">
              <a:rPr lang="en-GB" smtClean="0"/>
              <a:pPr/>
              <a:t>22/06/2024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5A70-D031-4933-87FF-ED1F973914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46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58FE-1599-49D6-AB10-D913B705C695}" type="datetimeFigureOut">
              <a:rPr lang="en-GB" smtClean="0"/>
              <a:pPr/>
              <a:t>22/06/2024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5A70-D031-4933-87FF-ED1F973914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91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58FE-1599-49D6-AB10-D913B705C695}" type="datetimeFigureOut">
              <a:rPr lang="en-GB" smtClean="0"/>
              <a:pPr/>
              <a:t>22/06/2024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5A70-D031-4933-87FF-ED1F973914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55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58FE-1599-49D6-AB10-D913B705C695}" type="datetimeFigureOut">
              <a:rPr lang="en-GB" smtClean="0"/>
              <a:pPr/>
              <a:t>22/06/2024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5A70-D031-4933-87FF-ED1F973914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56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58FE-1599-49D6-AB10-D913B705C695}" type="datetimeFigureOut">
              <a:rPr lang="en-GB" smtClean="0"/>
              <a:pPr/>
              <a:t>22/06/2024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5A70-D031-4933-87FF-ED1F973914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60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58FE-1599-49D6-AB10-D913B705C695}" type="datetimeFigureOut">
              <a:rPr lang="en-GB" smtClean="0"/>
              <a:pPr/>
              <a:t>22/06/2024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5A70-D031-4933-87FF-ED1F973914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60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958FE-1599-49D6-AB10-D913B705C695}" type="datetimeFigureOut">
              <a:rPr lang="en-GB" smtClean="0"/>
              <a:pPr/>
              <a:t>22/06/2024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C5A70-D031-4933-87FF-ED1F973914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603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3.png"/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32" Type="http://schemas.openxmlformats.org/officeDocument/2006/relationships/image" Target="../media/image2.png"/><Relationship Id="rId28" Type="http://schemas.openxmlformats.org/officeDocument/2006/relationships/image" Target="../media/image16.jpeg"/><Relationship Id="rId31" Type="http://schemas.openxmlformats.org/officeDocument/2006/relationships/image" Target="../media/image19.png"/><Relationship Id="rId4" Type="http://schemas.openxmlformats.org/officeDocument/2006/relationships/customXml" Target="../ink/ink1.xml"/><Relationship Id="rId27" Type="http://schemas.openxmlformats.org/officeDocument/2006/relationships/image" Target="../media/image15.jpeg"/><Relationship Id="rId30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ptX_photo_block_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82496"/>
            <a:ext cx="9144000" cy="3493008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AC29DF28-4BF3-AE5A-E664-8D415DB5E935}"/>
              </a:ext>
            </a:extLst>
          </p:cNvPr>
          <p:cNvSpPr txBox="1">
            <a:spLocks/>
          </p:cNvSpPr>
          <p:nvPr/>
        </p:nvSpPr>
        <p:spPr>
          <a:xfrm>
            <a:off x="0" y="836712"/>
            <a:ext cx="9144000" cy="60344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500" b="1" dirty="0">
                <a:solidFill>
                  <a:srgbClr val="3A75C4"/>
                </a:solidFill>
                <a:latin typeface="Helvetica" pitchFamily="2" charset="0"/>
                <a:cs typeface="Arial" pitchFamily="34" charset="0"/>
              </a:rPr>
              <a:t>High quality, </a:t>
            </a:r>
            <a:r>
              <a:rPr lang="en-GB" sz="3500" b="1" dirty="0">
                <a:solidFill>
                  <a:srgbClr val="D69118"/>
                </a:solidFill>
                <a:latin typeface="Helvetica" pitchFamily="2" charset="0"/>
                <a:cs typeface="Arial" pitchFamily="34" charset="0"/>
              </a:rPr>
              <a:t>low latency </a:t>
            </a:r>
            <a:r>
              <a:rPr lang="en-GB" sz="3500" b="1" dirty="0">
                <a:solidFill>
                  <a:srgbClr val="95C727"/>
                </a:solidFill>
                <a:latin typeface="Helvetica" pitchFamily="2" charset="0"/>
                <a:cs typeface="Arial" pitchFamily="34" charset="0"/>
              </a:rPr>
              <a:t>wireless audio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F60B2B-3D94-D939-C208-4FCF2DF7B3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91200"/>
            <a:ext cx="9144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7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B8D321-4D3B-C782-3A4E-1D8014CB97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812"/>
            <a:ext cx="9144000" cy="91440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11560" y="1560860"/>
            <a:ext cx="5616624" cy="110799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2" charset="0"/>
              </a:rPr>
              <a:t>“… brings reliable, multi-room, </a:t>
            </a:r>
            <a:r>
              <a:rPr lang="en-US" sz="2200" b="1" i="1" dirty="0">
                <a:latin typeface="Helvetica Bold Oblique" pitchFamily="2" charset="0"/>
              </a:rPr>
              <a:t>audiophile-quality wireless streaming</a:t>
            </a:r>
            <a:r>
              <a:rPr lang="en-US" sz="2200" dirty="0">
                <a:latin typeface="Helvetica" pitchFamily="2" charset="0"/>
              </a:rPr>
              <a:t>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2" charset="0"/>
              </a:rPr>
              <a:t>to your</a:t>
            </a:r>
          </a:p>
          <a:p>
            <a:pPr algn="r"/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2" charset="0"/>
              </a:rPr>
              <a:t>home audio system”.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2" charset="0"/>
              </a:rPr>
              <a:t> 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 Light" panose="020B0403020202020204" pitchFamily="34" charset="0"/>
              </a:rPr>
              <a:t>--  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2" charset="0"/>
              </a:rPr>
              <a:t>PC Magazine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419872" y="3681293"/>
            <a:ext cx="5256584" cy="172354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2" charset="0"/>
              </a:rPr>
              <a:t>“Partner them with an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2" charset="0"/>
              </a:rPr>
              <a:t>aptX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2" charset="0"/>
              </a:rPr>
              <a:t>-enabled phone such as the Samsung Galaxy S III or HTC One X </a:t>
            </a:r>
            <a:r>
              <a:rPr lang="en-US" sz="2200" b="1" i="1" dirty="0">
                <a:latin typeface="Helvetica Bold Oblique" pitchFamily="2" charset="0"/>
              </a:rPr>
              <a:t>and they sound even better – now we're just hoping the</a:t>
            </a:r>
          </a:p>
          <a:p>
            <a:r>
              <a:rPr lang="en-US" sz="2200" b="1" i="1" dirty="0">
                <a:latin typeface="Helvetica Bold Oblique" pitchFamily="2" charset="0"/>
              </a:rPr>
              <a:t>iPhone 5 has </a:t>
            </a:r>
            <a:r>
              <a:rPr lang="en-US" sz="2200" b="1" i="1" dirty="0" err="1">
                <a:latin typeface="Helvetica Bold Oblique" pitchFamily="2" charset="0"/>
              </a:rPr>
              <a:t>aptX</a:t>
            </a:r>
            <a:r>
              <a:rPr lang="en-US" sz="2200" b="1" i="1" dirty="0">
                <a:latin typeface="Helvetica Bold Oblique" pitchFamily="2" charset="0"/>
              </a:rPr>
              <a:t> built in.”</a:t>
            </a:r>
            <a:r>
              <a:rPr lang="en-US" sz="2200" i="1" dirty="0">
                <a:latin typeface="Helvetica Oblique" pitchFamily="2" charset="0"/>
              </a:rPr>
              <a:t> </a:t>
            </a:r>
            <a:r>
              <a:rPr lang="en-US" sz="2000" b="1" dirty="0">
                <a:solidFill>
                  <a:srgbClr val="3A75C4"/>
                </a:solidFill>
              </a:rPr>
              <a:t>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 Light" panose="020B0403020202020204" pitchFamily="34" charset="0"/>
              </a:rPr>
              <a:t>--  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2" charset="0"/>
              </a:rPr>
              <a:t>Stuff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5571F2-CE93-EA2D-3C44-83FD0968A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956" y="3397247"/>
            <a:ext cx="2602677" cy="2304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43442B-DE11-2F9C-0AD1-EB415A4938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6"/>
          <a:stretch/>
        </p:blipFill>
        <p:spPr>
          <a:xfrm>
            <a:off x="6372200" y="1128163"/>
            <a:ext cx="2230026" cy="2298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5F13AD-3D03-4DE1-3C57-0764C9687F2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91200"/>
            <a:ext cx="9144000" cy="1066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AB4E81-968E-F2A6-815A-810D36945889}"/>
              </a:ext>
            </a:extLst>
          </p:cNvPr>
          <p:cNvSpPr txBox="1"/>
          <p:nvPr/>
        </p:nvSpPr>
        <p:spPr>
          <a:xfrm>
            <a:off x="0" y="164313"/>
            <a:ext cx="9144000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Helvetica" pitchFamily="2" charset="0"/>
                <a:cs typeface="Arial" pitchFamily="34" charset="0"/>
              </a:rPr>
              <a:t>The Press says…</a:t>
            </a:r>
            <a:endParaRPr lang="en-US" sz="3600" dirty="0">
              <a:solidFill>
                <a:schemeClr val="bg1"/>
              </a:solidFill>
              <a:latin typeface="Helvetica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57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1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4" grpId="1"/>
      <p:bldP spid="45" grpId="0"/>
      <p:bldP spid="4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6C2F476-EE2C-ABF1-B4A0-1DCF41EC94DE}"/>
              </a:ext>
            </a:extLst>
          </p:cNvPr>
          <p:cNvSpPr/>
          <p:nvPr/>
        </p:nvSpPr>
        <p:spPr>
          <a:xfrm>
            <a:off x="-108520" y="764704"/>
            <a:ext cx="9361040" cy="53285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244624-3A61-C0A2-9B17-ED9DC78A44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812"/>
            <a:ext cx="91440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7B6596-D932-F6D2-7CB4-DDEE6867FF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91200"/>
            <a:ext cx="9144000" cy="1066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9AFDE2-25EE-C795-43C7-6704150E42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45" t="2972" r="2745" b="4200"/>
          <a:stretch/>
        </p:blipFill>
        <p:spPr>
          <a:xfrm>
            <a:off x="2267743" y="1124744"/>
            <a:ext cx="4608513" cy="4464496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924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E1106DC-EFEC-2647-FC59-48F59E79657B}"/>
              </a:ext>
            </a:extLst>
          </p:cNvPr>
          <p:cNvSpPr/>
          <p:nvPr/>
        </p:nvSpPr>
        <p:spPr>
          <a:xfrm>
            <a:off x="-108520" y="764704"/>
            <a:ext cx="9361040" cy="53285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28FDC6-E01B-6596-4158-7BBD4688EC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812"/>
            <a:ext cx="91440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7B6596-D932-F6D2-7CB4-DDEE6867FF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91200"/>
            <a:ext cx="9144000" cy="1066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52785D-5FD9-68CB-00DB-6102F0C079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45" t="2972" r="2745" b="4200"/>
          <a:stretch/>
        </p:blipFill>
        <p:spPr>
          <a:xfrm>
            <a:off x="2267743" y="1124744"/>
            <a:ext cx="4608513" cy="4464496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D03232-1386-5CBA-42A9-15EC193DD0AC}"/>
              </a:ext>
            </a:extLst>
          </p:cNvPr>
          <p:cNvSpPr txBox="1"/>
          <p:nvPr/>
        </p:nvSpPr>
        <p:spPr>
          <a:xfrm>
            <a:off x="0" y="2788725"/>
            <a:ext cx="9144000" cy="1015663"/>
          </a:xfrm>
          <a:prstGeom prst="rect">
            <a:avLst/>
          </a:prstGeom>
          <a:noFill/>
          <a:effectLst>
            <a:outerShdw blurRad="63500" dist="50800" dir="5400000" algn="t" rotWithShape="0">
              <a:prstClr val="black">
                <a:alpha val="84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Helvetica" pitchFamily="2" charset="0"/>
              </a:rPr>
              <a:t>T H A N K   Y O U</a:t>
            </a:r>
          </a:p>
        </p:txBody>
      </p:sp>
    </p:spTree>
    <p:extLst>
      <p:ext uri="{BB962C8B-B14F-4D97-AF65-F5344CB8AC3E}">
        <p14:creationId xmlns:p14="http://schemas.microsoft.com/office/powerpoint/2010/main" val="129149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ptX_photo_block_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82496"/>
            <a:ext cx="9144000" cy="34930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60648"/>
            <a:ext cx="9144000" cy="150810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400" dirty="0">
                <a:solidFill>
                  <a:srgbClr val="D69118"/>
                </a:solidFill>
                <a:latin typeface="Helvetica" pitchFamily="2" charset="0"/>
                <a:cs typeface="Arial" pitchFamily="34" charset="0"/>
              </a:rPr>
              <a:t>Revolutionizing the </a:t>
            </a:r>
          </a:p>
          <a:p>
            <a:pPr algn="ctr"/>
            <a:r>
              <a:rPr lang="en-GB" sz="4000" b="1" dirty="0">
                <a:solidFill>
                  <a:srgbClr val="225490"/>
                </a:solidFill>
                <a:latin typeface="Helvetica" pitchFamily="2" charset="0"/>
                <a:cs typeface="Arial" pitchFamily="34" charset="0"/>
              </a:rPr>
              <a:t>Bluetooth</a:t>
            </a:r>
            <a:r>
              <a:rPr lang="en-GB" sz="2000" b="1" baseline="100000" dirty="0">
                <a:solidFill>
                  <a:srgbClr val="225490"/>
                </a:solidFill>
                <a:latin typeface="Helvetica" pitchFamily="2" charset="0"/>
                <a:cs typeface="Arial" pitchFamily="34" charset="0"/>
              </a:rPr>
              <a:t>®</a:t>
            </a:r>
            <a:r>
              <a:rPr lang="en-GB" sz="4000" b="1" dirty="0">
                <a:solidFill>
                  <a:srgbClr val="225490"/>
                </a:solidFill>
                <a:latin typeface="Helvetica" pitchFamily="2" charset="0"/>
                <a:cs typeface="Arial" pitchFamily="34" charset="0"/>
              </a:rPr>
              <a:t> listening experience</a:t>
            </a:r>
          </a:p>
          <a:p>
            <a:pPr algn="ctr"/>
            <a:endParaRPr lang="en-US" dirty="0">
              <a:latin typeface="Helvetica" pitchFamily="2" charset="0"/>
              <a:cs typeface="Arial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84B5CA-BEDB-AA5F-777A-15926FD7DC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91200"/>
            <a:ext cx="9144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7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phone beats headphone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858495"/>
            <a:ext cx="4663144" cy="3514721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148064" y="1870358"/>
            <a:ext cx="3384376" cy="362055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228600" lvl="0" indent="-22860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400" dirty="0">
                <a:solidFill>
                  <a:srgbClr val="225490"/>
                </a:solidFill>
                <a:latin typeface="Helvetica" pitchFamily="2" charset="0"/>
                <a:cs typeface="Arial" pitchFamily="34" charset="0"/>
              </a:rPr>
              <a:t>Enjoy high resolution wireless audio </a:t>
            </a:r>
          </a:p>
          <a:p>
            <a:pPr marL="228600" lvl="0" indent="-22860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400" dirty="0">
                <a:solidFill>
                  <a:srgbClr val="225490"/>
                </a:solidFill>
                <a:latin typeface="Helvetica" pitchFamily="2" charset="0"/>
                <a:cs typeface="Arial" pitchFamily="34" charset="0"/>
              </a:rPr>
              <a:t>Stream  </a:t>
            </a:r>
            <a:r>
              <a:rPr kumimoji="0" lang="en-GB" sz="2400" u="none" strike="noStrike" kern="1200" cap="none" spc="0" normalizeH="0" baseline="0" noProof="0" dirty="0">
                <a:ln>
                  <a:noFill/>
                </a:ln>
                <a:solidFill>
                  <a:srgbClr val="225490"/>
                </a:solidFill>
                <a:effectLst/>
                <a:uLnTx/>
                <a:uFillTx/>
                <a:latin typeface="Helvetica" pitchFamily="2" charset="0"/>
                <a:cs typeface="Arial" pitchFamily="34" charset="0"/>
              </a:rPr>
              <a:t>from your </a:t>
            </a:r>
            <a:r>
              <a:rPr kumimoji="0" lang="en-GB" sz="2400" u="none" strike="noStrike" kern="1200" cap="none" spc="0" normalizeH="0" baseline="0" noProof="0" dirty="0" err="1">
                <a:ln>
                  <a:noFill/>
                </a:ln>
                <a:solidFill>
                  <a:srgbClr val="225490"/>
                </a:solidFill>
                <a:effectLst/>
                <a:uLnTx/>
                <a:uFillTx/>
                <a:latin typeface="Helvetica" pitchFamily="2" charset="0"/>
                <a:cs typeface="Arial" pitchFamily="34" charset="0"/>
              </a:rPr>
              <a:t>aptX</a:t>
            </a:r>
            <a:r>
              <a:rPr lang="en-GB" sz="2400" dirty="0">
                <a:solidFill>
                  <a:srgbClr val="225490"/>
                </a:solidFill>
                <a:latin typeface="Helvetica" pitchFamily="2" charset="0"/>
                <a:cs typeface="Arial" pitchFamily="34" charset="0"/>
              </a:rPr>
              <a:t>-</a:t>
            </a:r>
            <a:r>
              <a:rPr kumimoji="0" lang="en-GB" sz="2400" u="none" strike="noStrike" kern="1200" cap="none" spc="0" normalizeH="0" baseline="0" noProof="0" dirty="0">
                <a:ln>
                  <a:noFill/>
                </a:ln>
                <a:solidFill>
                  <a:srgbClr val="225490"/>
                </a:solidFill>
                <a:effectLst/>
                <a:uLnTx/>
                <a:uFillTx/>
                <a:latin typeface="Helvetica" pitchFamily="2" charset="0"/>
                <a:cs typeface="Arial" pitchFamily="34" charset="0"/>
              </a:rPr>
              <a:t>enabled tablet </a:t>
            </a:r>
            <a:br>
              <a:rPr kumimoji="0" lang="en-GB" sz="2400" u="none" strike="noStrike" kern="1200" cap="none" spc="0" normalizeH="0" baseline="0" noProof="0" dirty="0">
                <a:ln>
                  <a:noFill/>
                </a:ln>
                <a:solidFill>
                  <a:srgbClr val="225490"/>
                </a:solidFill>
                <a:effectLst/>
                <a:uLnTx/>
                <a:uFillTx/>
                <a:latin typeface="Helvetica" pitchFamily="2" charset="0"/>
                <a:cs typeface="Arial" pitchFamily="34" charset="0"/>
              </a:rPr>
            </a:br>
            <a:r>
              <a:rPr kumimoji="0" lang="en-GB" sz="2400" u="none" strike="noStrike" kern="1200" cap="none" spc="0" normalizeH="0" baseline="0" noProof="0" dirty="0">
                <a:ln>
                  <a:noFill/>
                </a:ln>
                <a:solidFill>
                  <a:srgbClr val="225490"/>
                </a:solidFill>
                <a:effectLst/>
                <a:uLnTx/>
                <a:uFillTx/>
                <a:latin typeface="Helvetica" pitchFamily="2" charset="0"/>
                <a:cs typeface="Arial" pitchFamily="34" charset="0"/>
              </a:rPr>
              <a:t>or smartphone</a:t>
            </a: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u="none" strike="noStrike" kern="1200" cap="none" spc="0" normalizeH="0" baseline="0" noProof="0" dirty="0">
                <a:ln>
                  <a:noFill/>
                </a:ln>
                <a:solidFill>
                  <a:srgbClr val="225490"/>
                </a:solidFill>
                <a:effectLst/>
                <a:uLnTx/>
                <a:uFillTx/>
                <a:latin typeface="Helvetica" pitchFamily="2" charset="0"/>
                <a:cs typeface="Arial" pitchFamily="34" charset="0"/>
              </a:rPr>
              <a:t>Lose the wires without compromising audio quality</a:t>
            </a:r>
          </a:p>
        </p:txBody>
      </p:sp>
      <p:pic>
        <p:nvPicPr>
          <p:cNvPr id="9" name="Picture 8" descr="007-bluetooth-logo-icon-VectorCopy-big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4826" y="2556154"/>
            <a:ext cx="1609022" cy="16090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537E13-5F5F-0BC4-50C1-B39D09E9BF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91200"/>
            <a:ext cx="9144000" cy="1066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1152E3-B4B2-FB04-C60C-AD9BBE5CEC55}"/>
              </a:ext>
            </a:extLst>
          </p:cNvPr>
          <p:cNvSpPr txBox="1"/>
          <p:nvPr/>
        </p:nvSpPr>
        <p:spPr>
          <a:xfrm>
            <a:off x="0" y="260648"/>
            <a:ext cx="9144000" cy="150810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400" dirty="0">
                <a:solidFill>
                  <a:srgbClr val="D69118"/>
                </a:solidFill>
                <a:latin typeface="Helvetica" pitchFamily="2" charset="0"/>
                <a:cs typeface="Arial" pitchFamily="34" charset="0"/>
              </a:rPr>
              <a:t>Revolutionizing the </a:t>
            </a:r>
          </a:p>
          <a:p>
            <a:pPr algn="ctr"/>
            <a:r>
              <a:rPr lang="en-GB" sz="4000" b="1" dirty="0">
                <a:solidFill>
                  <a:srgbClr val="225490"/>
                </a:solidFill>
                <a:latin typeface="Helvetica" pitchFamily="2" charset="0"/>
                <a:cs typeface="Arial" pitchFamily="34" charset="0"/>
              </a:rPr>
              <a:t>Bluetooth</a:t>
            </a:r>
            <a:r>
              <a:rPr lang="en-GB" sz="2000" b="1" baseline="100000" dirty="0">
                <a:solidFill>
                  <a:srgbClr val="225490"/>
                </a:solidFill>
                <a:latin typeface="Helvetica" pitchFamily="2" charset="0"/>
                <a:cs typeface="Arial" pitchFamily="34" charset="0"/>
              </a:rPr>
              <a:t>®</a:t>
            </a:r>
            <a:r>
              <a:rPr lang="en-GB" sz="4000" b="1" dirty="0">
                <a:solidFill>
                  <a:srgbClr val="225490"/>
                </a:solidFill>
                <a:latin typeface="Helvetica" pitchFamily="2" charset="0"/>
                <a:cs typeface="Arial" pitchFamily="34" charset="0"/>
              </a:rPr>
              <a:t> listening experience</a:t>
            </a:r>
          </a:p>
          <a:p>
            <a:pPr algn="ctr"/>
            <a:endParaRPr lang="en-US" dirty="0">
              <a:latin typeface="Helvetica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57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6CA526E-031F-7521-925D-B27186AAEC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335" y="1071951"/>
            <a:ext cx="2114119" cy="2131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Group 13"/>
          <p:cNvGrpSpPr/>
          <p:nvPr/>
        </p:nvGrpSpPr>
        <p:grpSpPr>
          <a:xfrm>
            <a:off x="1240066" y="1035136"/>
            <a:ext cx="7220366" cy="2321856"/>
            <a:chOff x="945357" y="1628800"/>
            <a:chExt cx="7515075" cy="2416626"/>
          </a:xfrm>
        </p:grpSpPr>
        <p:pic>
          <p:nvPicPr>
            <p:cNvPr id="12" name="Picture 11" descr="iphone beats headphones no aptx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75856" y="1628800"/>
              <a:ext cx="5184576" cy="241662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945357" y="2375448"/>
              <a:ext cx="2255552" cy="461665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2400" dirty="0">
                  <a:solidFill>
                    <a:srgbClr val="225490"/>
                  </a:solidFill>
                  <a:latin typeface="Helvetica" pitchFamily="2" charset="0"/>
                  <a:cs typeface="Arial" pitchFamily="34" charset="0"/>
                </a:rPr>
                <a:t>Bluetooth</a:t>
              </a:r>
              <a:endParaRPr lang="en-US" sz="2400" dirty="0">
                <a:solidFill>
                  <a:srgbClr val="225490"/>
                </a:solidFill>
                <a:latin typeface="Helvetica" pitchFamily="2" charset="0"/>
                <a:cs typeface="Arial" pitchFamily="34" charset="0"/>
              </a:endParaRPr>
            </a:p>
          </p:txBody>
        </p:sp>
      </p:grpSp>
      <p:pic>
        <p:nvPicPr>
          <p:cNvPr id="16" name="Picture 15" descr="150_500_delay_arrow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79912" y="2236510"/>
            <a:ext cx="3024336" cy="64807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821485" y="3484706"/>
            <a:ext cx="5202752" cy="2323800"/>
            <a:chOff x="1069680" y="3890671"/>
            <a:chExt cx="5415110" cy="2418649"/>
          </a:xfrm>
        </p:grpSpPr>
        <p:sp>
          <p:nvSpPr>
            <p:cNvPr id="11" name="TextBox 10"/>
            <p:cNvSpPr txBox="1"/>
            <p:nvPr/>
          </p:nvSpPr>
          <p:spPr>
            <a:xfrm>
              <a:off x="1069680" y="4339699"/>
              <a:ext cx="2157472" cy="1249322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2400" dirty="0">
                  <a:solidFill>
                    <a:srgbClr val="225490"/>
                  </a:solidFill>
                  <a:latin typeface="Helvetica" pitchFamily="2" charset="0"/>
                  <a:cs typeface="Arial" pitchFamily="34" charset="0"/>
                </a:rPr>
                <a:t>Bluetooth</a:t>
              </a:r>
              <a:r>
                <a:rPr lang="en-GB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itchFamily="2" charset="0"/>
                  <a:cs typeface="Arial" pitchFamily="34" charset="0"/>
                </a:rPr>
                <a:t> </a:t>
              </a:r>
              <a:br>
                <a:rPr lang="en-GB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itchFamily="2" charset="0"/>
                  <a:cs typeface="Arial" pitchFamily="34" charset="0"/>
                </a:rPr>
              </a:br>
              <a:r>
                <a:rPr lang="en-GB" sz="2400" dirty="0">
                  <a:latin typeface="Helvetica" pitchFamily="2" charset="0"/>
                  <a:cs typeface="Arial" pitchFamily="34" charset="0"/>
                </a:rPr>
                <a:t>with </a:t>
              </a:r>
              <a:r>
                <a:rPr lang="en-GB" sz="2400" dirty="0" err="1">
                  <a:latin typeface="Helvetica" pitchFamily="2" charset="0"/>
                  <a:cs typeface="Arial" pitchFamily="34" charset="0"/>
                </a:rPr>
                <a:t>aptX</a:t>
              </a:r>
              <a:r>
                <a:rPr lang="en-GB" sz="2400" dirty="0">
                  <a:latin typeface="Helvetica" pitchFamily="2" charset="0"/>
                  <a:cs typeface="Arial" pitchFamily="34" charset="0"/>
                </a:rPr>
                <a:t> </a:t>
              </a:r>
            </a:p>
            <a:p>
              <a:pPr algn="r"/>
              <a:r>
                <a:rPr lang="en-GB" sz="2400" dirty="0">
                  <a:latin typeface="Helvetica" pitchFamily="2" charset="0"/>
                  <a:cs typeface="Arial" pitchFamily="34" charset="0"/>
                </a:rPr>
                <a:t>Low Latency</a:t>
              </a:r>
              <a:endParaRPr lang="en-US" sz="2400" dirty="0">
                <a:latin typeface="Helvetica" pitchFamily="2" charset="0"/>
                <a:cs typeface="Arial" pitchFamily="34" charset="0"/>
              </a:endParaRPr>
            </a:p>
          </p:txBody>
        </p:sp>
        <p:pic>
          <p:nvPicPr>
            <p:cNvPr id="13" name="Picture 12" descr="iphone beats headphones.jp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75856" y="3890671"/>
              <a:ext cx="3208934" cy="2418649"/>
            </a:xfrm>
            <a:prstGeom prst="rect">
              <a:avLst/>
            </a:prstGeom>
          </p:spPr>
        </p:pic>
      </p:grpSp>
      <p:pic>
        <p:nvPicPr>
          <p:cNvPr id="17" name="Picture 16" descr="32ms delay arrow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19361" y="4728386"/>
            <a:ext cx="1584176" cy="648072"/>
          </a:xfrm>
          <a:prstGeom prst="rect">
            <a:avLst/>
          </a:prstGeom>
        </p:spPr>
      </p:pic>
      <p:pic>
        <p:nvPicPr>
          <p:cNvPr id="18" name="Picture 17" descr="007-bluetooth-logo-icon-VectorCopy-big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808" y="3805602"/>
            <a:ext cx="936104" cy="9361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CCFE5C-414B-C4E1-C454-E491A129013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91200"/>
            <a:ext cx="9144000" cy="1066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72C77B-5EBA-29BF-0CA1-F1422D487B1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812"/>
            <a:ext cx="9144000" cy="914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35971"/>
            <a:ext cx="9144000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solidFill>
                  <a:schemeClr val="bg1"/>
                </a:solidFill>
                <a:latin typeface="Helvetica" pitchFamily="2" charset="0"/>
                <a:cs typeface="Arial" pitchFamily="34" charset="0"/>
              </a:rPr>
              <a:t>aptX</a:t>
            </a:r>
            <a:r>
              <a:rPr lang="en-GB" sz="3600" dirty="0">
                <a:solidFill>
                  <a:schemeClr val="bg1"/>
                </a:solidFill>
                <a:latin typeface="Helvetica" pitchFamily="2" charset="0"/>
                <a:cs typeface="Arial" pitchFamily="34" charset="0"/>
              </a:rPr>
              <a:t> Low Latency</a:t>
            </a:r>
            <a:endParaRPr lang="en-US" sz="3600" dirty="0">
              <a:solidFill>
                <a:schemeClr val="bg1"/>
              </a:solidFill>
              <a:latin typeface="Helvetica" pitchFamily="2" charset="0"/>
              <a:cs typeface="Arial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540394-31BE-683D-01B2-321C7EE96D5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3397640"/>
            <a:ext cx="2310355" cy="2310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DC19FF4-F1AB-4F1D-CFF3-59BB4AF37CC5}"/>
              </a:ext>
            </a:extLst>
          </p:cNvPr>
          <p:cNvSpPr/>
          <p:nvPr/>
        </p:nvSpPr>
        <p:spPr>
          <a:xfrm>
            <a:off x="611560" y="3339686"/>
            <a:ext cx="7920880" cy="2393570"/>
          </a:xfrm>
          <a:prstGeom prst="rect">
            <a:avLst/>
          </a:prstGeom>
          <a:noFill/>
          <a:ln w="6350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7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0FD053-EBA2-894A-6DDA-E9DF1A988FA9}"/>
              </a:ext>
            </a:extLst>
          </p:cNvPr>
          <p:cNvSpPr/>
          <p:nvPr/>
        </p:nvSpPr>
        <p:spPr>
          <a:xfrm>
            <a:off x="827584" y="1142011"/>
            <a:ext cx="7578842" cy="3384376"/>
          </a:xfrm>
          <a:prstGeom prst="rect">
            <a:avLst/>
          </a:prstGeom>
          <a:solidFill>
            <a:schemeClr val="accent5">
              <a:lumMod val="20000"/>
              <a:lumOff val="80000"/>
              <a:alpha val="35000"/>
            </a:schemeClr>
          </a:solidFill>
          <a:ln w="9525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958951" y="1595129"/>
            <a:ext cx="4003934" cy="23995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230188" marR="0" lvl="0" indent="-230188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u="none" strike="noStrike" kern="1200" cap="none" spc="0" normalizeH="0" baseline="0" noProof="0" dirty="0">
                <a:ln>
                  <a:noFill/>
                </a:ln>
                <a:solidFill>
                  <a:srgbClr val="225490"/>
                </a:solidFill>
                <a:effectLst/>
                <a:uLnTx/>
                <a:uFillTx/>
                <a:latin typeface="Helvetica" pitchFamily="2" charset="0"/>
                <a:cs typeface="Arial" pitchFamily="34" charset="0"/>
              </a:rPr>
              <a:t>Delivers high quality </a:t>
            </a:r>
            <a:br>
              <a:rPr kumimoji="0" lang="en-GB" sz="2400" u="none" strike="noStrike" kern="1200" cap="none" spc="0" normalizeH="0" baseline="0" noProof="0" dirty="0">
                <a:ln>
                  <a:noFill/>
                </a:ln>
                <a:solidFill>
                  <a:srgbClr val="225490"/>
                </a:solidFill>
                <a:effectLst/>
                <a:uLnTx/>
                <a:uFillTx/>
                <a:latin typeface="Helvetica" pitchFamily="2" charset="0"/>
                <a:cs typeface="Arial" pitchFamily="34" charset="0"/>
              </a:rPr>
            </a:br>
            <a:r>
              <a:rPr kumimoji="0" lang="en-GB" sz="2400" u="none" strike="noStrike" kern="1200" cap="none" spc="0" normalizeH="0" baseline="0" noProof="0" dirty="0">
                <a:ln>
                  <a:noFill/>
                </a:ln>
                <a:solidFill>
                  <a:srgbClr val="225490"/>
                </a:solidFill>
                <a:effectLst/>
                <a:uLnTx/>
                <a:uFillTx/>
                <a:latin typeface="Helvetica" pitchFamily="2" charset="0"/>
                <a:cs typeface="Arial" pitchFamily="34" charset="0"/>
              </a:rPr>
              <a:t>audio over Bluetooth</a:t>
            </a:r>
          </a:p>
          <a:p>
            <a:pPr marL="230188" marR="0" lvl="0" indent="-230188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u="none" strike="noStrike" kern="1200" cap="none" spc="0" normalizeH="0" baseline="0" noProof="0" dirty="0">
                <a:ln>
                  <a:noFill/>
                </a:ln>
                <a:solidFill>
                  <a:srgbClr val="225490"/>
                </a:solidFill>
                <a:effectLst/>
                <a:uLnTx/>
                <a:uFillTx/>
                <a:latin typeface="Helvetica" pitchFamily="2" charset="0"/>
                <a:cs typeface="Arial" pitchFamily="34" charset="0"/>
              </a:rPr>
              <a:t>Low latency ensures audio and video synchronisation for gaming and movies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581128"/>
            <a:ext cx="9156700" cy="150810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400" dirty="0">
                <a:solidFill>
                  <a:srgbClr val="D69118"/>
                </a:solidFill>
                <a:latin typeface="Helvetica" pitchFamily="2" charset="0"/>
                <a:cs typeface="Arial" pitchFamily="34" charset="0"/>
              </a:rPr>
              <a:t>Revolutionizing the </a:t>
            </a:r>
          </a:p>
          <a:p>
            <a:pPr algn="ctr"/>
            <a:r>
              <a:rPr lang="en-GB" sz="4000" b="1" dirty="0">
                <a:solidFill>
                  <a:srgbClr val="225490"/>
                </a:solidFill>
                <a:latin typeface="Helvetica" pitchFamily="2" charset="0"/>
                <a:cs typeface="Arial" pitchFamily="34" charset="0"/>
              </a:rPr>
              <a:t>Bluetooth</a:t>
            </a:r>
            <a:r>
              <a:rPr lang="en-GB" sz="2000" b="1" baseline="100000" dirty="0">
                <a:solidFill>
                  <a:srgbClr val="225490"/>
                </a:solidFill>
                <a:latin typeface="Helvetica" pitchFamily="2" charset="0"/>
                <a:cs typeface="Arial" pitchFamily="34" charset="0"/>
              </a:rPr>
              <a:t>®</a:t>
            </a:r>
            <a:r>
              <a:rPr lang="en-GB" sz="4000" b="1" dirty="0">
                <a:solidFill>
                  <a:srgbClr val="225490"/>
                </a:solidFill>
                <a:latin typeface="Helvetica" pitchFamily="2" charset="0"/>
                <a:cs typeface="Arial" pitchFamily="34" charset="0"/>
              </a:rPr>
              <a:t> listening experience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2050" y="1142011"/>
            <a:ext cx="3384376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007-bluetooth-logo-icon-VectorCopy-big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8943" y="2548373"/>
            <a:ext cx="1602178" cy="16021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FA0A87-E9B7-EA45-9B35-78A0B8FC25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91200"/>
            <a:ext cx="9144000" cy="1066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F3121DF-20BE-D8B1-F51F-520B4403B5F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812"/>
            <a:ext cx="91440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2BBE7A9-7567-42C3-058E-8C774EEA0C67}"/>
              </a:ext>
            </a:extLst>
          </p:cNvPr>
          <p:cNvSpPr txBox="1"/>
          <p:nvPr/>
        </p:nvSpPr>
        <p:spPr>
          <a:xfrm>
            <a:off x="0" y="135971"/>
            <a:ext cx="9144000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solidFill>
                  <a:schemeClr val="bg1"/>
                </a:solidFill>
                <a:latin typeface="Helvetica" pitchFamily="2" charset="0"/>
                <a:cs typeface="Arial" pitchFamily="34" charset="0"/>
              </a:rPr>
              <a:t>aptX</a:t>
            </a:r>
            <a:r>
              <a:rPr lang="en-GB" sz="3600" dirty="0">
                <a:solidFill>
                  <a:schemeClr val="bg1"/>
                </a:solidFill>
                <a:latin typeface="Helvetica" pitchFamily="2" charset="0"/>
                <a:cs typeface="Arial" pitchFamily="34" charset="0"/>
              </a:rPr>
              <a:t> Low Latency</a:t>
            </a:r>
            <a:endParaRPr lang="en-US" sz="3600" dirty="0">
              <a:solidFill>
                <a:schemeClr val="bg1"/>
              </a:solidFill>
              <a:latin typeface="Helvetica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57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5" presetClass="emph" presetSubtype="0" repeatCount="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5D17361-3548-6DF1-FF0E-57643678C5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812"/>
            <a:ext cx="9144000" cy="914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CCADE5A-7EB9-E772-C3C2-BDAA4F12673A}"/>
                  </a:ext>
                </a:extLst>
              </p14:cNvPr>
              <p14:cNvContentPartPr/>
              <p14:nvPr/>
            </p14:nvContentPartPr>
            <p14:xfrm>
              <a:off x="-2155908" y="5523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CCADE5A-7EB9-E772-C3C2-BDAA4F12673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-2173908" y="-102117"/>
                <a:ext cx="36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C22D7054-ED9D-121E-CE57-3C62F82001C6}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308974"/>
            <a:ext cx="7772400" cy="10399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819696F-FDF1-A289-DD76-24C4EC049A60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501316"/>
            <a:ext cx="7772400" cy="10399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D973241-6D8D-2837-43B8-2F195CB1E972}"/>
              </a:ext>
            </a:extLst>
          </p:cNvPr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3437420"/>
            <a:ext cx="7772400" cy="10399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39B98F6-2AD5-7EEF-3B65-CD001EDB73F5}"/>
              </a:ext>
            </a:extLst>
          </p:cNvPr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4549334"/>
            <a:ext cx="7772400" cy="10399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FAA7FEC-5311-9A2A-3B02-12E7789F3698}"/>
              </a:ext>
            </a:extLst>
          </p:cNvPr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455423"/>
            <a:ext cx="7772400" cy="20275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FD936A-EC44-1094-2E8E-7D301342A001}"/>
              </a:ext>
            </a:extLst>
          </p:cNvPr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91200"/>
            <a:ext cx="9144000" cy="1066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133E8B-0100-6C2E-53C0-1993BBD37248}"/>
              </a:ext>
            </a:extLst>
          </p:cNvPr>
          <p:cNvSpPr txBox="1"/>
          <p:nvPr/>
        </p:nvSpPr>
        <p:spPr>
          <a:xfrm>
            <a:off x="0" y="164313"/>
            <a:ext cx="9144000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Helvetica" pitchFamily="2" charset="0"/>
                <a:cs typeface="Arial" pitchFamily="34" charset="0"/>
              </a:rPr>
              <a:t>Just A Few of the Hundreds of Users</a:t>
            </a:r>
            <a:endParaRPr lang="en-US" sz="3600" dirty="0">
              <a:solidFill>
                <a:schemeClr val="bg1"/>
              </a:solidFill>
              <a:latin typeface="Helvetica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57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2ED60BA-9BF2-E70B-517A-886AD93A2F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812"/>
            <a:ext cx="9144000" cy="91440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11560" y="1490008"/>
            <a:ext cx="5832648" cy="141577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2" charset="0"/>
              </a:rPr>
              <a:t>“… connecting wirelessly with </a:t>
            </a:r>
            <a:r>
              <a:rPr lang="en-US" sz="2200" b="1" i="1" dirty="0" err="1">
                <a:latin typeface="Helvetica Bold Oblique" pitchFamily="2" charset="0"/>
              </a:rPr>
              <a:t>aptX</a:t>
            </a:r>
            <a:r>
              <a:rPr lang="en-US" sz="2200" b="1" i="1" dirty="0">
                <a:latin typeface="Helvetica Bold Oblique" pitchFamily="2" charset="0"/>
              </a:rPr>
              <a:t> brings audio quality extremely close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2" charset="0"/>
              </a:rPr>
              <a:t>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2" charset="0"/>
              </a:rPr>
              <a:t>to what you would get from a USB socket – which is, to say, brilliant”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2" charset="0"/>
              </a:rPr>
              <a:t> 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 Light" panose="020B0403020202020204" pitchFamily="34" charset="0"/>
              </a:rPr>
              <a:t>--  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2" charset="0"/>
              </a:rPr>
              <a:t>What HiFi Sound and Vision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419872" y="3891655"/>
            <a:ext cx="5199554" cy="113877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2" charset="0"/>
              </a:rPr>
              <a:t>“The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2" charset="0"/>
              </a:rPr>
              <a:t>aptX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2" charset="0"/>
              </a:rPr>
              <a:t> codec in the Galaxy S III </a:t>
            </a:r>
            <a:r>
              <a:rPr lang="en-US" sz="2200" b="1" i="1" dirty="0">
                <a:latin typeface="Helvetica Bold Oblique" pitchFamily="2" charset="0"/>
              </a:rPr>
              <a:t>finally takes the blurry muddiness out </a:t>
            </a: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 Oblique" pitchFamily="2" charset="0"/>
              </a:rPr>
              <a:t>of Bluetooth stereo…”</a:t>
            </a: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 Light" panose="020B0403020202020204" pitchFamily="34" charset="0"/>
              </a:rPr>
              <a:t>-- 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2" charset="0"/>
              </a:rPr>
              <a:t>PC Magazine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C4C78C-4D04-92CC-1C87-DEE9D226F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741" y="1193414"/>
            <a:ext cx="2000684" cy="2286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66E808-1EC6-5D48-1A4A-D9FF06CE3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054" y="3368041"/>
            <a:ext cx="2678924" cy="2186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8DDF53-0842-03C6-844F-3D5D1EC1C9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91200"/>
            <a:ext cx="9144000" cy="1066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815D7D-A40C-ECC2-D378-D8B080977ECA}"/>
              </a:ext>
            </a:extLst>
          </p:cNvPr>
          <p:cNvSpPr txBox="1"/>
          <p:nvPr/>
        </p:nvSpPr>
        <p:spPr>
          <a:xfrm>
            <a:off x="0" y="164313"/>
            <a:ext cx="9144000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Helvetica" pitchFamily="2" charset="0"/>
                <a:cs typeface="Arial" pitchFamily="34" charset="0"/>
              </a:rPr>
              <a:t>The Press says…</a:t>
            </a:r>
            <a:endParaRPr lang="en-US" sz="3600" dirty="0">
              <a:solidFill>
                <a:schemeClr val="bg1"/>
              </a:solidFill>
              <a:latin typeface="Helvetica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57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4" grpId="1"/>
      <p:bldP spid="45" grpId="0"/>
      <p:bldP spid="45" grpId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8717EE-0CE4-408A-8E09-41E4841448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812"/>
            <a:ext cx="9144000" cy="91440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11560" y="1490008"/>
            <a:ext cx="5472608" cy="147732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2" charset="0"/>
              </a:rPr>
              <a:t>“Bluetooth pairing happens automatically, and the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2" charset="0"/>
              </a:rPr>
              <a:t>aptX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2" charset="0"/>
              </a:rPr>
              <a:t> codec support means a </a:t>
            </a:r>
            <a:r>
              <a:rPr lang="en-US" sz="2200" b="1" i="1" dirty="0">
                <a:latin typeface="Helvetica Bold Oblique" pitchFamily="2" charset="0"/>
              </a:rPr>
              <a:t>minimum of distortion and the clearest possible sound quality</a:t>
            </a:r>
            <a:r>
              <a:rPr lang="en-US" sz="2400" b="1" i="1" dirty="0">
                <a:latin typeface="Helvetica Bold Oblique" pitchFamily="2" charset="0"/>
              </a:rPr>
              <a:t>.”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 Light" panose="020B0403020202020204" pitchFamily="34" charset="0"/>
              </a:rPr>
              <a:t>--</a:t>
            </a:r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2" charset="0"/>
              </a:rPr>
              <a:t> 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2" charset="0"/>
              </a:rPr>
              <a:t>PCworld.com</a:t>
            </a:r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  <a:latin typeface="Helvetica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635897" y="3563715"/>
            <a:ext cx="4752528" cy="166199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2" charset="0"/>
              </a:rPr>
              <a:t>“If you're out for portable Bluetooth headphones, look for the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2" charset="0"/>
              </a:rPr>
              <a:t>aptX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2" charset="0"/>
              </a:rPr>
              <a:t> codec … </a:t>
            </a:r>
            <a:r>
              <a:rPr lang="en-US" sz="2200" b="1" i="1" dirty="0">
                <a:latin typeface="Helvetica Bold Oblique" pitchFamily="2" charset="0"/>
              </a:rPr>
              <a:t>it offers much better performance</a:t>
            </a:r>
          </a:p>
          <a:p>
            <a:r>
              <a:rPr lang="en-US" sz="2200" b="1" i="1" dirty="0">
                <a:latin typeface="Helvetica Bold Oblique" pitchFamily="2" charset="0"/>
              </a:rPr>
              <a:t>than standard Bluetooth.”</a:t>
            </a:r>
          </a:p>
          <a:p>
            <a:pPr>
              <a:lnSpc>
                <a:spcPts val="1950"/>
              </a:lnSpc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 Light" panose="020B0403020202020204" pitchFamily="34" charset="0"/>
              </a:rPr>
              <a:t>--</a:t>
            </a:r>
            <a:r>
              <a:rPr lang="en-US" sz="1600" b="1" dirty="0">
                <a:solidFill>
                  <a:srgbClr val="3A75C4"/>
                </a:solidFill>
                <a:latin typeface="Helvetica" pitchFamily="2" charset="0"/>
              </a:rPr>
              <a:t>  </a:t>
            </a:r>
            <a:r>
              <a:rPr lang="en-US" sz="1400" b="1" dirty="0" err="1">
                <a:solidFill>
                  <a:srgbClr val="3A75C4"/>
                </a:solidFill>
                <a:latin typeface="Helvetica" pitchFamily="2" charset="0"/>
              </a:rPr>
              <a:t>TrustedReviews</a:t>
            </a:r>
            <a:endParaRPr lang="en-US" sz="1400" b="1" dirty="0">
              <a:solidFill>
                <a:srgbClr val="3A75C4"/>
              </a:solidFill>
              <a:latin typeface="Helvetica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C4C78C-4D04-92CC-1C87-DEE9D226F7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2200" y="1141472"/>
            <a:ext cx="2208627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66E808-1EC6-5D48-1A4A-D9FF06CE36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4" y="3429000"/>
            <a:ext cx="2678924" cy="1832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8DDF53-0842-03C6-844F-3D5D1EC1C9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91200"/>
            <a:ext cx="9144000" cy="1066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815D7D-A40C-ECC2-D378-D8B080977ECA}"/>
              </a:ext>
            </a:extLst>
          </p:cNvPr>
          <p:cNvSpPr txBox="1"/>
          <p:nvPr/>
        </p:nvSpPr>
        <p:spPr>
          <a:xfrm>
            <a:off x="0" y="164313"/>
            <a:ext cx="9144000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Helvetica" pitchFamily="2" charset="0"/>
                <a:cs typeface="Arial" pitchFamily="34" charset="0"/>
              </a:rPr>
              <a:t>The Press says…</a:t>
            </a:r>
            <a:endParaRPr lang="en-US" sz="3600" dirty="0">
              <a:solidFill>
                <a:schemeClr val="bg1"/>
              </a:solidFill>
              <a:latin typeface="Helvetica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48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4" grpId="1"/>
      <p:bldP spid="45" grpId="0"/>
      <p:bldP spid="4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8717EE-0CE4-408A-8E09-41E4841448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812"/>
            <a:ext cx="9144000" cy="91440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63173" y="1254109"/>
            <a:ext cx="5594852" cy="172354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2" charset="0"/>
              </a:rPr>
              <a:t>“How to use your iPod/iPhone dock in the post 30-pin world......The Blue Ant Ribbon aims to bring </a:t>
            </a:r>
            <a:r>
              <a:rPr lang="en-US" sz="2200" b="1" i="1" dirty="0" err="1">
                <a:latin typeface="Helvetica Bold Oblique" pitchFamily="2" charset="0"/>
              </a:rPr>
              <a:t>aptX</a:t>
            </a:r>
            <a:r>
              <a:rPr lang="en-US" sz="2200" b="1" i="1" dirty="0">
                <a:latin typeface="Helvetica Bold Oblique" pitchFamily="2" charset="0"/>
              </a:rPr>
              <a:t> Bluetooth streaming to your now obsolete 30-pin gear.” </a:t>
            </a:r>
            <a:r>
              <a:rPr lang="en-US" sz="2400" b="1" i="1" dirty="0">
                <a:latin typeface="Helvetica Bold Oblique" pitchFamily="2" charset="0"/>
              </a:rPr>
              <a:t>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 Light" panose="020B0403020202020204" pitchFamily="34" charset="0"/>
              </a:rPr>
              <a:t> </a:t>
            </a:r>
          </a:p>
          <a:p>
            <a:pPr algn="r"/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 Light" panose="020B0403020202020204" pitchFamily="34" charset="0"/>
              </a:rPr>
              <a:t>--  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2" charset="0"/>
              </a:rPr>
              <a:t>Sound &amp; Vision Magazine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419873" y="3762077"/>
            <a:ext cx="5040560" cy="13542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2" charset="0"/>
              </a:rPr>
              <a:t>“Bluetooth makes a comeback at IFA...</a:t>
            </a:r>
            <a:r>
              <a:rPr lang="en-US" sz="2000" i="1" dirty="0">
                <a:latin typeface="Helvetica Oblique" pitchFamily="2" charset="0"/>
              </a:rPr>
              <a:t> </a:t>
            </a:r>
            <a:r>
              <a:rPr lang="en-US" sz="2200" b="1" i="1" dirty="0">
                <a:latin typeface="Helvetica Bold Oblique" pitchFamily="2" charset="0"/>
              </a:rPr>
              <a:t>one of the reasons Bluetooth is staging a comeback is </a:t>
            </a:r>
            <a:r>
              <a:rPr lang="en-US" sz="2200" b="1" i="1" dirty="0" err="1">
                <a:latin typeface="Helvetica Bold Oblique" pitchFamily="2" charset="0"/>
              </a:rPr>
              <a:t>aptX</a:t>
            </a:r>
            <a:r>
              <a:rPr lang="en-US" sz="2200" b="1" i="1" dirty="0">
                <a:latin typeface="Helvetica Bold Oblique" pitchFamily="2" charset="0"/>
              </a:rPr>
              <a:t>.”</a:t>
            </a:r>
          </a:p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 Light" panose="020B0403020202020204" pitchFamily="34" charset="0"/>
              </a:rPr>
              <a:t>-- 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2" charset="0"/>
              </a:rPr>
              <a:t>E&amp;T Magazine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C4C78C-4D04-92CC-1C87-DEE9D226F7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372200" y="1141472"/>
            <a:ext cx="2208627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66E808-1EC6-5D48-1A4A-D9FF06CE36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3452860"/>
            <a:ext cx="2318884" cy="2038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8DDF53-0842-03C6-844F-3D5D1EC1C9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91200"/>
            <a:ext cx="9144000" cy="1066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815D7D-A40C-ECC2-D378-D8B080977ECA}"/>
              </a:ext>
            </a:extLst>
          </p:cNvPr>
          <p:cNvSpPr txBox="1"/>
          <p:nvPr/>
        </p:nvSpPr>
        <p:spPr>
          <a:xfrm>
            <a:off x="0" y="164313"/>
            <a:ext cx="9144000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Helvetica" pitchFamily="2" charset="0"/>
                <a:cs typeface="Arial" pitchFamily="34" charset="0"/>
              </a:rPr>
              <a:t>The Press says…</a:t>
            </a:r>
            <a:endParaRPr lang="en-US" sz="3600" dirty="0">
              <a:solidFill>
                <a:schemeClr val="bg1"/>
              </a:solidFill>
              <a:latin typeface="Helvetica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7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4" grpId="1"/>
      <p:bldP spid="45" grpId="0"/>
      <p:bldP spid="4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336</Words>
  <Application>Microsoft Macintosh PowerPoint</Application>
  <PresentationFormat>On-screen Show (4:3)</PresentationFormat>
  <Paragraphs>38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Helvetica</vt:lpstr>
      <vt:lpstr>Helvetica Bold Oblique</vt:lpstr>
      <vt:lpstr>Helvetica Light</vt:lpstr>
      <vt:lpstr>Helvetica Oblique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CSR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Thornbury</dc:creator>
  <cp:lastModifiedBy>John Romano</cp:lastModifiedBy>
  <cp:revision>138</cp:revision>
  <dcterms:created xsi:type="dcterms:W3CDTF">2013-08-22T14:15:44Z</dcterms:created>
  <dcterms:modified xsi:type="dcterms:W3CDTF">2024-06-22T20:34:24Z</dcterms:modified>
</cp:coreProperties>
</file>